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84"/>
  </p:notesMasterIdLst>
  <p:handoutMasterIdLst>
    <p:handoutMasterId r:id="rId85"/>
  </p:handoutMasterIdLst>
  <p:sldIdLst>
    <p:sldId id="333" r:id="rId6"/>
    <p:sldId id="293" r:id="rId7"/>
    <p:sldId id="257" r:id="rId8"/>
    <p:sldId id="258" r:id="rId9"/>
    <p:sldId id="296" r:id="rId10"/>
    <p:sldId id="297" r:id="rId11"/>
    <p:sldId id="298" r:id="rId12"/>
    <p:sldId id="299" r:id="rId13"/>
    <p:sldId id="300" r:id="rId14"/>
    <p:sldId id="262" r:id="rId15"/>
    <p:sldId id="303" r:id="rId16"/>
    <p:sldId id="314" r:id="rId17"/>
    <p:sldId id="304" r:id="rId18"/>
    <p:sldId id="305" r:id="rId19"/>
    <p:sldId id="306" r:id="rId20"/>
    <p:sldId id="307" r:id="rId21"/>
    <p:sldId id="308" r:id="rId22"/>
    <p:sldId id="309" r:id="rId23"/>
    <p:sldId id="315" r:id="rId24"/>
    <p:sldId id="316" r:id="rId25"/>
    <p:sldId id="318" r:id="rId26"/>
    <p:sldId id="317" r:id="rId27"/>
    <p:sldId id="319" r:id="rId28"/>
    <p:sldId id="320" r:id="rId29"/>
    <p:sldId id="321" r:id="rId30"/>
    <p:sldId id="322" r:id="rId31"/>
    <p:sldId id="323" r:id="rId32"/>
    <p:sldId id="324" r:id="rId33"/>
    <p:sldId id="325" r:id="rId34"/>
    <p:sldId id="295" r:id="rId35"/>
    <p:sldId id="263" r:id="rId36"/>
    <p:sldId id="326" r:id="rId37"/>
    <p:sldId id="264" r:id="rId38"/>
    <p:sldId id="327" r:id="rId39"/>
    <p:sldId id="328" r:id="rId40"/>
    <p:sldId id="329" r:id="rId41"/>
    <p:sldId id="330" r:id="rId42"/>
    <p:sldId id="331" r:id="rId43"/>
    <p:sldId id="332" r:id="rId44"/>
    <p:sldId id="334" r:id="rId45"/>
    <p:sldId id="363" r:id="rId46"/>
    <p:sldId id="364"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5" r:id="rId71"/>
    <p:sldId id="361" r:id="rId72"/>
    <p:sldId id="362" r:id="rId73"/>
    <p:sldId id="366" r:id="rId74"/>
    <p:sldId id="367" r:id="rId75"/>
    <p:sldId id="368" r:id="rId76"/>
    <p:sldId id="369" r:id="rId77"/>
    <p:sldId id="370" r:id="rId78"/>
    <p:sldId id="371" r:id="rId79"/>
    <p:sldId id="288" r:id="rId80"/>
    <p:sldId id="290" r:id="rId81"/>
    <p:sldId id="291" r:id="rId82"/>
    <p:sldId id="292" r:id="rId83"/>
  </p:sldIdLst>
  <p:sldSz cx="12188825" cy="6858000"/>
  <p:notesSz cx="6858000" cy="9296400"/>
  <p:embeddedFontLst>
    <p:embeddedFont>
      <p:font typeface="Courier New Bold" pitchFamily="49" charset="0"/>
      <p:bold r:id="rId86"/>
    </p:embeddedFont>
    <p:embeddedFont>
      <p:font typeface="Segoe UI Light" pitchFamily="34" charset="0"/>
      <p:regular r:id="rId87"/>
    </p:embeddedFont>
    <p:embeddedFont>
      <p:font typeface="Segoe UI" pitchFamily="34" charset="0"/>
      <p:regular r:id="rId88"/>
      <p:bold r:id="rId89"/>
      <p:italic r:id="rId90"/>
      <p:boldItalic r:id="rId91"/>
    </p:embeddedFont>
    <p:embeddedFont>
      <p:font typeface="Helvetica" pitchFamily="34" charset="0"/>
      <p:regular r:id="rId92"/>
      <p:bold r:id="rId93"/>
      <p:italic r:id="rId94"/>
      <p:boldItalic r:id="rId95"/>
    </p:embeddedFont>
    <p:embeddedFont>
      <p:font typeface="Consolas" pitchFamily="49" charset="0"/>
      <p:regular r:id="rId96"/>
      <p:bold r:id="rId97"/>
      <p:italic r:id="rId98"/>
      <p:boldItalic r:id="rId99"/>
    </p:embeddedFont>
    <p:embeddedFont>
      <p:font typeface="Segoe Light" pitchFamily="34" charset="0"/>
      <p:regular r:id="rId100"/>
      <p:italic r:id="rId101"/>
    </p:embeddedFont>
  </p:embeddedFontLst>
  <p:custDataLst>
    <p:tags r:id="rId102"/>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6403" autoAdjust="0"/>
  </p:normalViewPr>
  <p:slideViewPr>
    <p:cSldViewPr snapToGrid="0" snapToObjects="1">
      <p:cViewPr varScale="1">
        <p:scale>
          <a:sx n="110" d="100"/>
          <a:sy n="110" d="100"/>
        </p:scale>
        <p:origin x="-90" y="-108"/>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font" Target="fonts/font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2.fntdata"/><Relationship Id="rId102"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2.fntdata"/><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solidFill>
            <a:srgbClr val="FFFFFF"/>
          </a:solidFill>
          <a:ln/>
        </p:spPr>
      </p:sp>
      <p:sp>
        <p:nvSpPr>
          <p:cNvPr id="28675"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1 minute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a:solidFill>
            <a:srgbClr val="FFFFFF"/>
          </a:solidFill>
          <a:ln/>
        </p:spPr>
      </p:sp>
      <p:sp>
        <p:nvSpPr>
          <p:cNvPr id="31747" name="Rectangle 2"/>
          <p:cNvSpPr>
            <a:spLocks noGrp="1" noChangeArrowheads="1"/>
          </p:cNvSpPr>
          <p:nvPr>
            <p:ph type="body" idx="1"/>
          </p:nvPr>
        </p:nvSpPr>
        <p:spPr>
          <a:noFill/>
        </p:spPr>
        <p:txBody>
          <a:bodyPr/>
          <a:lstStyle/>
          <a:p>
            <a:pPr eaLnBrk="1" hangingPunct="1"/>
            <a:r>
              <a:rPr lang="en-US" sz="1600" u="sng" smtClean="0">
                <a:solidFill>
                  <a:srgbClr val="000000"/>
                </a:solidFill>
                <a:latin typeface="Lucida Grande" charset="0"/>
                <a:ea typeface="Lucida Grande" charset="0"/>
                <a:cs typeface="Lucida Grande" charset="0"/>
                <a:sym typeface="Lucida Grande" charset="0"/>
              </a:rPr>
              <a:t>Estimated Time</a:t>
            </a:r>
            <a:r>
              <a:rPr lang="en-US" sz="1600" smtClean="0">
                <a:solidFill>
                  <a:srgbClr val="000000"/>
                </a:solidFill>
                <a:latin typeface="Lucida Grande" charset="0"/>
                <a:ea typeface="Lucida Grande" charset="0"/>
                <a:cs typeface="Lucida Grande" charset="0"/>
                <a:sym typeface="Lucida Grande" charset="0"/>
              </a:rPr>
              <a:t>: 2 minutes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You can choose to self host files - this is including jQuery in the scripts folder in Visual Studio.</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also just include jQuery from a CDN - simply change the script reference to point to jQuery on the CDN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Can be faster loading and client browser may already have jQuery file cached</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Be careful! If the CDN goes down your site may also go down.</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Source version is human readable.</a:t>
            </a:r>
          </a:p>
          <a:p>
            <a:pPr eaLnBrk="1" hangingPunct="1">
              <a:buClr>
                <a:srgbClr val="000000"/>
              </a:buClr>
              <a:buFontTx/>
              <a:buChar char="•"/>
            </a:pPr>
            <a:r>
              <a:rPr lang="en-US" sz="1600" smtClean="0">
                <a:solidFill>
                  <a:srgbClr val="000000"/>
                </a:solidFill>
                <a:latin typeface="Lucida Grande" charset="0"/>
                <a:ea typeface="Lucida Grande" charset="0"/>
                <a:cs typeface="Lucida Grande" charset="0"/>
                <a:sym typeface="Lucida Grande" charset="0"/>
              </a:rPr>
              <a:t>Always include the minified version for your production code.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solidFill>
            <a:srgbClr val="FFFFFF"/>
          </a:solidFill>
          <a:ln/>
        </p:spPr>
      </p:sp>
      <p:sp>
        <p:nvSpPr>
          <p:cNvPr id="1843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Define Ajax: Asynchronous Calls to the server using JavaScript. Originally was an acronym for Asynchronous JAvascript with Xml.</a:t>
            </a:r>
          </a:p>
          <a:p>
            <a:pPr eaLnBrk="1" hangingPunct="1"/>
            <a:r>
              <a:rPr lang="en-US" sz="1600" smtClean="0">
                <a:solidFill>
                  <a:srgbClr val="000000"/>
                </a:solidFill>
                <a:latin typeface="Lucida Grande" charset="0"/>
                <a:ea typeface="Lucida Grande" charset="0"/>
                <a:cs typeface="Lucida Grande" charset="0"/>
                <a:sym typeface="Lucida Grande" charset="0"/>
              </a:rPr>
              <a:t>Can use multiple data formats - such as html, JSON, xml. You can even get a script file and execute it with jQuery Ajax!</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for adding </a:t>
            </a:r>
            <a:r>
              <a:rPr lang="en-US" dirty="0" err="1" smtClean="0"/>
              <a:t>jQuery</a:t>
            </a:r>
            <a:r>
              <a:rPr lang="en-US" dirty="0" smtClean="0"/>
              <a:t> </a:t>
            </a:r>
            <a:r>
              <a:rPr lang="en-US" dirty="0" err="1" smtClean="0"/>
              <a:t>Templating</a:t>
            </a:r>
            <a:r>
              <a:rPr lang="en-US" dirty="0" smtClean="0"/>
              <a:t> to</a:t>
            </a:r>
            <a:r>
              <a:rPr lang="en-US" baseline="0" dirty="0" smtClean="0"/>
              <a:t> the MVC Music Store Application</a:t>
            </a:r>
            <a:endParaRPr lang="en-US" dirty="0"/>
          </a:p>
        </p:txBody>
      </p:sp>
    </p:spTree>
    <p:extLst>
      <p:ext uri="{BB962C8B-B14F-4D97-AF65-F5344CB8AC3E}">
        <p14:creationId xmlns:p14="http://schemas.microsoft.com/office/powerpoint/2010/main" val="1205464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71</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73</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75</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76</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77</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78</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4/4/2012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2.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2.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2.emf"/><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www.w3.org/html/wg" TargetMode="External"/><Relationship Id="rId3" Type="http://schemas.openxmlformats.org/officeDocument/2006/relationships/tags" Target="../tags/tag20.xml"/><Relationship Id="rId7" Type="http://schemas.openxmlformats.org/officeDocument/2006/relationships/image" Target="../media/image12.e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hyperlink" Target="http://www.ietestdrive.com/" TargetMode="External"/><Relationship Id="rId5" Type="http://schemas.openxmlformats.org/officeDocument/2006/relationships/notesSlide" Target="../notesSlides/notesSlide12.xml"/><Relationship Id="rId10" Type="http://schemas.openxmlformats.org/officeDocument/2006/relationships/hyperlink" Target="http://blogs.msdn.com/IE"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12.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3.xml"/><Relationship Id="rId7" Type="http://schemas.openxmlformats.org/officeDocument/2006/relationships/oleObject" Target="../embeddings/oleObject13.bin"/><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24.xml"/><Relationship Id="rId9" Type="http://schemas.openxmlformats.org/officeDocument/2006/relationships/hyperlink" Target="http://trends.builtwith.com/javascript/jQuery"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hyperlink" Target="http://api.jquery.com/" TargetMode="External"/><Relationship Id="rId3" Type="http://schemas.openxmlformats.org/officeDocument/2006/relationships/tags" Target="../tags/tag26.xml"/><Relationship Id="rId7" Type="http://schemas.openxmlformats.org/officeDocument/2006/relationships/oleObject" Target="../embeddings/oleObject14.bin"/><Relationship Id="rId12" Type="http://schemas.openxmlformats.org/officeDocument/2006/relationships/image" Target="../media/image1.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notesSlide" Target="../notesSlides/notesSlide15.xml"/><Relationship Id="rId11" Type="http://schemas.openxmlformats.org/officeDocument/2006/relationships/hyperlink" Target="http://forum.jquery.com/" TargetMode="External"/><Relationship Id="rId5" Type="http://schemas.openxmlformats.org/officeDocument/2006/relationships/slideLayout" Target="../slideLayouts/slideLayout2.xml"/><Relationship Id="rId15" Type="http://schemas.openxmlformats.org/officeDocument/2006/relationships/hyperlink" Target="http://jqueryui.com/" TargetMode="External"/><Relationship Id="rId10" Type="http://schemas.openxmlformats.org/officeDocument/2006/relationships/hyperlink" Target="http://docs.jquery.com/" TargetMode="External"/><Relationship Id="rId4" Type="http://schemas.openxmlformats.org/officeDocument/2006/relationships/tags" Target="../tags/tag27.xml"/><Relationship Id="rId9" Type="http://schemas.openxmlformats.org/officeDocument/2006/relationships/hyperlink" Target="http://code.jquery.com/" TargetMode="External"/><Relationship Id="rId14" Type="http://schemas.openxmlformats.org/officeDocument/2006/relationships/hyperlink" Target="http://meetups.jquery.com/" TargetMode="External"/></Relationships>
</file>

<file path=ppt/slides/_rels/slide3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2.emf"/><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2.emf"/><Relationship Id="rId2" Type="http://schemas.openxmlformats.org/officeDocument/2006/relationships/tags" Target="../tags/tag3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7.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33.xml"/><Relationship Id="rId7" Type="http://schemas.openxmlformats.org/officeDocument/2006/relationships/oleObject" Target="../embeddings/oleObject17.bin"/><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trends.builtwith.com/javascript/JQuery"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12.emf"/><Relationship Id="rId5" Type="http://schemas.openxmlformats.org/officeDocument/2006/relationships/oleObject" Target="../embeddings/oleObject18.bin"/><Relationship Id="rId4"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image" Target="../media/image12.emf"/><Relationship Id="rId5" Type="http://schemas.openxmlformats.org/officeDocument/2006/relationships/oleObject" Target="../embeddings/oleObject19.bin"/><Relationship Id="rId4"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7.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notesSlide" Target="../notesSlides/notesSlide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image" Target="../media/image12.emf"/><Relationship Id="rId5" Type="http://schemas.openxmlformats.org/officeDocument/2006/relationships/oleObject" Target="../embeddings/oleObject21.bin"/><Relationship Id="rId4" Type="http://schemas.openxmlformats.org/officeDocument/2006/relationships/notesSlide" Target="../notesSlides/notesSlide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2.emf"/><Relationship Id="rId2" Type="http://schemas.openxmlformats.org/officeDocument/2006/relationships/tags" Target="../tags/tag39.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44.xml"/><Relationship Id="rId4"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tags" Target="../tags/tag45.xml"/><Relationship Id="rId11" Type="http://schemas.openxmlformats.org/officeDocument/2006/relationships/image" Target="../media/image12.emf"/><Relationship Id="rId5" Type="http://schemas.openxmlformats.org/officeDocument/2006/relationships/tags" Target="../tags/tag44.xml"/><Relationship Id="rId10" Type="http://schemas.openxmlformats.org/officeDocument/2006/relationships/oleObject" Target="../embeddings/oleObject23.bin"/><Relationship Id="rId4" Type="http://schemas.openxmlformats.org/officeDocument/2006/relationships/tags" Target="../tags/tag43.xml"/><Relationship Id="rId9" Type="http://schemas.openxmlformats.org/officeDocument/2006/relationships/notesSlide" Target="../notesSlides/notesSlide45.xml"/></Relationships>
</file>

<file path=ppt/slides/_rels/slide77.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48.xml"/><Relationship Id="rId7" Type="http://schemas.openxmlformats.org/officeDocument/2006/relationships/image" Target="../media/image12.emf"/><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image" Target="../media/image12.emf"/><Relationship Id="rId5" Type="http://schemas.openxmlformats.org/officeDocument/2006/relationships/oleObject" Target="../embeddings/oleObject25.bin"/><Relationship Id="rId4"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9.xml"/><Relationship Id="rId7" Type="http://schemas.openxmlformats.org/officeDocument/2006/relationships/image" Target="../media/image12.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blogs.msdn.com/IE" TargetMode="External"/><Relationship Id="rId3" Type="http://schemas.openxmlformats.org/officeDocument/2006/relationships/tags" Target="../tags/tag11.xml"/><Relationship Id="rId7" Type="http://schemas.openxmlformats.org/officeDocument/2006/relationships/image" Target="../media/image12.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hyperlink" Target="http://www.html5labs.com/" TargetMode="External"/><Relationship Id="rId5" Type="http://schemas.openxmlformats.org/officeDocument/2006/relationships/notesSlide" Target="../notesSlides/notesSlide6.xml"/><Relationship Id="rId10" Type="http://schemas.openxmlformats.org/officeDocument/2006/relationships/hyperlink" Target="http://www.ietestdrive.com/" TargetMode="External"/><Relationship Id="rId4" Type="http://schemas.openxmlformats.org/officeDocument/2006/relationships/slideLayout" Target="../slideLayouts/slideLayout2.xml"/><Relationship Id="rId9" Type="http://schemas.openxmlformats.org/officeDocument/2006/relationships/hyperlink" Target="http://www.beautyoftheweb.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79773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331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141413"/>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4131882" y="3074681"/>
            <a:ext cx="753465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functions</a:t>
            </a: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Transform</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solidFill>
                  <a:schemeClr val="accent2">
                    <a:alpha val="99000"/>
                  </a:schemeClr>
                </a:solidFill>
              </a:rPr>
              <a:t>Applies 2D or 3D effects to the target element</a:t>
            </a:r>
          </a:p>
          <a:p>
            <a:r>
              <a:rPr lang="en-US" sz="3600" dirty="0" smtClean="0"/>
              <a:t>No native support, better to use all alternatives simultaneously</a:t>
            </a:r>
          </a:p>
        </p:txBody>
      </p:sp>
      <p:sp>
        <p:nvSpPr>
          <p:cNvPr id="5" name="Rectangle 4"/>
          <p:cNvSpPr/>
          <p:nvPr/>
        </p:nvSpPr>
        <p:spPr bwMode="auto">
          <a:xfrm>
            <a:off x="519112" y="2447678"/>
            <a:ext cx="8782909" cy="380231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.box { width: 200px; height: 200px; background-color: #8dc703; }</a:t>
            </a:r>
          </a:p>
          <a:p>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box:hover</a:t>
            </a:r>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IE 9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ms-transform:rotate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Firefox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moz-transform:rotate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    /* Safari and Chrome */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webkit-transform:rotate</a:t>
            </a:r>
            <a:r>
              <a:rPr lang="en-US" sz="1800" dirty="0">
                <a:solidFill>
                  <a:schemeClr val="bg1">
                    <a:alpha val="99000"/>
                  </a:schemeClr>
                </a:solidFill>
                <a:latin typeface="Consolas" pitchFamily="49" charset="0"/>
                <a:cs typeface="Consolas" pitchFamily="49" charset="0"/>
              </a:rPr>
              <a:t>(7deg); </a:t>
            </a:r>
          </a:p>
          <a:p>
            <a:r>
              <a:rPr lang="en-US" sz="1800" dirty="0">
                <a:solidFill>
                  <a:schemeClr val="bg1">
                    <a:alpha val="99000"/>
                  </a:schemeClr>
                </a:solidFill>
                <a:latin typeface="Consolas" pitchFamily="49" charset="0"/>
                <a:cs typeface="Consolas" pitchFamily="49" charset="0"/>
              </a:rPr>
              <a:t>     /* Opera */</a:t>
            </a:r>
          </a:p>
          <a:p>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o-transform:rotate</a:t>
            </a:r>
            <a:r>
              <a:rPr lang="en-US" sz="1800" dirty="0">
                <a:solidFill>
                  <a:schemeClr val="bg1">
                    <a:alpha val="99000"/>
                  </a:schemeClr>
                </a:solidFill>
                <a:latin typeface="Consolas" pitchFamily="49" charset="0"/>
                <a:cs typeface="Consolas" pitchFamily="49" charset="0"/>
              </a:rPr>
              <a:t>(7deg);</a:t>
            </a:r>
          </a:p>
          <a:p>
            <a:r>
              <a:rPr lang="en-US" sz="1800" dirty="0">
                <a:solidFill>
                  <a:schemeClr val="bg1">
                    <a:alpha val="99000"/>
                  </a:schemeClr>
                </a:solidFill>
                <a:latin typeface="Consolas" pitchFamily="49" charset="0"/>
                <a:cs typeface="Consolas" pitchFamily="49" charset="0"/>
              </a:rPr>
              <a:t>}</a:t>
            </a:r>
          </a:p>
        </p:txBody>
      </p:sp>
      <p:pic>
        <p:nvPicPr>
          <p:cNvPr id="70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739"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3508375"/>
            <a:ext cx="45053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066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childTnLst>
              </p:cTn>
              <p:nextCondLst>
                <p:cond evt="onClick" delay="0">
                  <p:tgtEl>
                    <p:spTgt spid="70661"/>
                  </p:tgtEl>
                </p:cond>
              </p:nextCondLst>
            </p:seq>
            <p:seq concurrent="1" nextAc="seek">
              <p:cTn id="7" restart="whenNotActive" fill="hold" evtFilter="cancelBubble" nodeType="interactiveSeq">
                <p:stCondLst>
                  <p:cond evt="onClick" delay="0">
                    <p:tgtEl>
                      <p:spTgt spid="70662"/>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0662"/>
                                        </p:tgtEl>
                                        <p:attrNameLst>
                                          <p:attrName>style.visibility</p:attrName>
                                        </p:attrNameLst>
                                      </p:cBhvr>
                                      <p:to>
                                        <p:strVal val="hidden"/>
                                      </p:to>
                                    </p:set>
                                  </p:childTnLst>
                                </p:cTn>
                              </p:par>
                            </p:childTnLst>
                          </p:cTn>
                        </p:par>
                      </p:childTnLst>
                    </p:cTn>
                  </p:par>
                </p:childTnLst>
              </p:cTn>
              <p:nextCondLst>
                <p:cond evt="onClick" delay="0">
                  <p:tgtEl>
                    <p:spTgt spid="7066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3007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9711"/>
            <a:ext cx="11149013" cy="4672048"/>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W3C HTML5 Working Group</a:t>
            </a:r>
            <a:r>
              <a:rPr lang="en-US" dirty="0" smtClean="0"/>
              <a:t/>
            </a:r>
            <a:br>
              <a:rPr lang="en-US" dirty="0" smtClean="0"/>
            </a:br>
            <a:r>
              <a:rPr lang="en-US" sz="3200" dirty="0">
                <a:latin typeface="+mn-lt"/>
                <a:hlinkClick r:id="rId8"/>
              </a:rPr>
              <a:t>http://</a:t>
            </a:r>
            <a:r>
              <a:rPr lang="en-US" sz="3200" dirty="0" smtClean="0">
                <a:latin typeface="+mn-lt"/>
                <a:hlinkClick r:id="rId8"/>
              </a:rPr>
              <a:t>www.w3.org/html/wg</a:t>
            </a:r>
            <a:endParaRPr lang="en-US" sz="3200" dirty="0" smtClean="0">
              <a:latin typeface="+mn-lt"/>
            </a:endParaRPr>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HTML5 Demo </a:t>
            </a:r>
            <a:r>
              <a:rPr lang="en-US" sz="4400" dirty="0" smtClean="0">
                <a:ln w="3175">
                  <a:noFill/>
                </a:ln>
                <a:gradFill flip="none" rotWithShape="1">
                  <a:gsLst>
                    <a:gs pos="0">
                      <a:srgbClr val="595959"/>
                    </a:gs>
                    <a:gs pos="86000">
                      <a:srgbClr val="595959"/>
                    </a:gs>
                  </a:gsLst>
                  <a:lin ang="5400000" scaled="0"/>
                  <a:tileRect/>
                </a:gradFill>
                <a:cs typeface="Arial" charset="0"/>
              </a:rPr>
              <a:t>Gallery</a:t>
            </a:r>
            <a:br>
              <a:rPr lang="en-US" sz="4400" dirty="0" smtClean="0">
                <a:ln w="3175">
                  <a:noFill/>
                </a:ln>
                <a:gradFill flip="none" rotWithShape="1">
                  <a:gsLst>
                    <a:gs pos="0">
                      <a:srgbClr val="595959"/>
                    </a:gs>
                    <a:gs pos="86000">
                      <a:srgbClr val="595959"/>
                    </a:gs>
                  </a:gsLst>
                  <a:lin ang="5400000" scaled="0"/>
                  <a:tileRect/>
                </a:gradFill>
                <a:cs typeface="Arial" charset="0"/>
              </a:rPr>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 Blog</a:t>
            </a:r>
            <a:r>
              <a:rPr lang="en-US" sz="3200" dirty="0"/>
              <a:t/>
            </a:r>
            <a:br>
              <a:rPr lang="en-US" sz="3200" dirty="0"/>
            </a:br>
            <a:r>
              <a:rPr lang="en-US" sz="3200" dirty="0">
                <a:hlinkClick r:id="rId10"/>
              </a:rPr>
              <a:t>http://</a:t>
            </a:r>
            <a:r>
              <a:rPr lang="en-US" sz="3200" dirty="0" smtClean="0">
                <a:hlinkClick r:id="rId10"/>
              </a:rPr>
              <a:t>blogs.msdn.com/IE</a:t>
            </a:r>
            <a:endParaRPr lang="en-US" sz="3200" dirty="0" smtClean="0"/>
          </a:p>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IE9 Test Drive</a:t>
            </a:r>
            <a:r>
              <a:rPr lang="en-US" sz="3200" dirty="0"/>
              <a:t/>
            </a:r>
            <a:br>
              <a:rPr lang="en-US" sz="3200" dirty="0"/>
            </a:br>
            <a:r>
              <a:rPr lang="en-US" sz="3200" dirty="0">
                <a:hlinkClick r:id="rId11"/>
              </a:rPr>
              <a:t>http://</a:t>
            </a:r>
            <a:r>
              <a:rPr lang="en-US" sz="3200" dirty="0" smtClean="0">
                <a:hlinkClick r:id="rId11"/>
              </a:rPr>
              <a:t>www.ietestdrive.com</a:t>
            </a:r>
            <a:endParaRPr lang="en-US" sz="32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60802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1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869333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err="1" smtClean="0"/>
              <a:t>jQuery</a:t>
            </a:r>
            <a:r>
              <a:rPr lang="en-US" dirty="0" smtClean="0"/>
              <a:t> Community</a:t>
            </a:r>
            <a:endParaRPr lang="en-US" dirty="0"/>
          </a:p>
        </p:txBody>
      </p:sp>
      <p:sp>
        <p:nvSpPr>
          <p:cNvPr id="3" name="Text Placeholder 2"/>
          <p:cNvSpPr>
            <a:spLocks noGrp="1"/>
          </p:cNvSpPr>
          <p:nvPr>
            <p:ph type="body" sz="quarter" idx="10"/>
            <p:custDataLst>
              <p:tags r:id="rId3"/>
            </p:custDataLst>
          </p:nvPr>
        </p:nvSpPr>
        <p:spPr>
          <a:xfrm>
            <a:off x="519112" y="1153248"/>
            <a:ext cx="3042795" cy="4271939"/>
          </a:xfrm>
        </p:spPr>
        <p:txBody>
          <a:body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Downloading</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9"/>
              </a:rPr>
              <a:t>http://code.jquery.com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Documentation</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0"/>
              </a:rPr>
              <a:t>http</a:t>
            </a:r>
            <a:r>
              <a:rPr lang="en-US" sz="2400" dirty="0" smtClean="0">
                <a:hlinkClick r:id="rId10"/>
              </a:rPr>
              <a:t>://docs.jquery.com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Community</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11"/>
              </a:rPr>
              <a:t>http</a:t>
            </a:r>
            <a:r>
              <a:rPr lang="en-US" sz="2400" dirty="0" smtClean="0">
                <a:hlinkClick r:id="rId11"/>
              </a:rPr>
              <a:t>://forum.jquery.com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Extending</a:t>
            </a:r>
            <a:r>
              <a:rPr lang="en-US" sz="3600" dirty="0">
                <a:ln w="3175">
                  <a:noFill/>
                </a:ln>
                <a:gradFill flip="none" rotWithShape="1">
                  <a:gsLst>
                    <a:gs pos="0">
                      <a:srgbClr val="595959"/>
                    </a:gs>
                    <a:gs pos="86000">
                      <a:srgbClr val="595959"/>
                    </a:gs>
                  </a:gsLst>
                  <a:lin ang="5400000" scaled="0"/>
                  <a:tileRect/>
                </a:gradFill>
                <a:cs typeface="Arial" charset="0"/>
              </a:rPr>
              <a:t/>
            </a:r>
            <a:br>
              <a:rPr lang="en-US" sz="3600" dirty="0">
                <a:ln w="3175">
                  <a:noFill/>
                </a:ln>
                <a:gradFill flip="none" rotWithShape="1">
                  <a:gsLst>
                    <a:gs pos="0">
                      <a:srgbClr val="595959"/>
                    </a:gs>
                    <a:gs pos="86000">
                      <a:srgbClr val="595959"/>
                    </a:gs>
                  </a:gsLst>
                  <a:lin ang="5400000" scaled="0"/>
                  <a:tileRect/>
                </a:gradFill>
                <a:cs typeface="Arial" charset="0"/>
              </a:rPr>
            </a:br>
            <a:r>
              <a:rPr lang="en-US" sz="2400" dirty="0">
                <a:hlinkClick r:id="rId9"/>
              </a:rPr>
              <a:t>http</a:t>
            </a:r>
            <a:r>
              <a:rPr lang="en-US" sz="2400" dirty="0" smtClean="0">
                <a:hlinkClick r:id="rId9"/>
              </a:rPr>
              <a:t>://plugins.jquery.com</a:t>
            </a:r>
            <a:endParaRPr lang="en-US" sz="2400" dirty="0"/>
          </a:p>
          <a:p>
            <a:pPr>
              <a:spcAft>
                <a:spcPts val="1200"/>
              </a:spcAft>
            </a:pPr>
            <a:endParaRPr lang="en-US" sz="2400" dirty="0" smtClean="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3840008" y="1153248"/>
            <a:ext cx="3326330" cy="377334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API Docs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latin typeface="+mn-lt"/>
                <a:hlinkClick r:id="rId13"/>
              </a:rPr>
              <a:t>http://api.jquery.com</a:t>
            </a:r>
            <a:endParaRPr lang="en-US" sz="2400" dirty="0" smtClean="0">
              <a:latin typeface="+mn-lt"/>
            </a:endParaRPr>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Local Community</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4"/>
              </a:rPr>
              <a:t>http://meetups.jquery.com</a:t>
            </a:r>
            <a:endParaRPr lang="en-US" sz="2400" dirty="0" smtClean="0"/>
          </a:p>
          <a:p>
            <a:pPr>
              <a:spcAft>
                <a:spcPts val="1200"/>
              </a:spcAft>
            </a:pPr>
            <a:r>
              <a:rPr lang="en-US" sz="3600" dirty="0" smtClean="0">
                <a:ln w="3175">
                  <a:noFill/>
                </a:ln>
                <a:gradFill flip="none" rotWithShape="1">
                  <a:gsLst>
                    <a:gs pos="0">
                      <a:srgbClr val="595959"/>
                    </a:gs>
                    <a:gs pos="86000">
                      <a:srgbClr val="595959"/>
                    </a:gs>
                  </a:gsLst>
                  <a:lin ang="5400000" scaled="0"/>
                  <a:tileRect/>
                </a:gradFill>
                <a:cs typeface="Arial" charset="0"/>
              </a:rPr>
              <a:t>Widgets &amp; Effects</a:t>
            </a:r>
            <a:br>
              <a:rPr lang="en-US" sz="3600" dirty="0" smtClean="0">
                <a:ln w="3175">
                  <a:noFill/>
                </a:ln>
                <a:gradFill flip="none" rotWithShape="1">
                  <a:gsLst>
                    <a:gs pos="0">
                      <a:srgbClr val="595959"/>
                    </a:gs>
                    <a:gs pos="86000">
                      <a:srgbClr val="595959"/>
                    </a:gs>
                  </a:gsLst>
                  <a:lin ang="5400000" scaled="0"/>
                  <a:tileRect/>
                </a:gradFill>
                <a:cs typeface="Arial" charset="0"/>
              </a:rPr>
            </a:br>
            <a:r>
              <a:rPr lang="en-US" sz="2400" dirty="0" smtClean="0">
                <a:hlinkClick r:id="rId15"/>
              </a:rPr>
              <a:t>http://jqueryui.com</a:t>
            </a:r>
            <a:endParaRPr lang="en-US" sz="2400" dirty="0" smtClean="0"/>
          </a:p>
          <a:p>
            <a:pPr>
              <a:spcAft>
                <a:spcPts val="1200"/>
              </a:spcAft>
            </a:pPr>
            <a:endParaRPr lang="en-US" sz="2400" dirty="0" smtClean="0"/>
          </a:p>
          <a:p>
            <a:pPr>
              <a:spcAft>
                <a:spcPts val="1200"/>
              </a:spcAft>
            </a:pPr>
            <a:endParaRPr lang="en-US" sz="2400" dirty="0" smtClean="0"/>
          </a:p>
        </p:txBody>
      </p:sp>
    </p:spTree>
    <p:extLst>
      <p:ext uri="{BB962C8B-B14F-4D97-AF65-F5344CB8AC3E}">
        <p14:creationId xmlns:p14="http://schemas.microsoft.com/office/powerpoint/2010/main" val="19966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Adding </a:t>
            </a:r>
            <a:r>
              <a:rPr lang="en-US" dirty="0" err="1" smtClean="0"/>
              <a:t>jQuery</a:t>
            </a:r>
            <a:endParaRPr lang="en-US" dirty="0"/>
          </a:p>
        </p:txBody>
      </p:sp>
      <p:sp>
        <p:nvSpPr>
          <p:cNvPr id="7" name="Subtitle 6"/>
          <p:cNvSpPr>
            <a:spLocks noGrp="1"/>
          </p:cNvSpPr>
          <p:nvPr>
            <p:ph type="subTitle" idx="1"/>
          </p:nvPr>
        </p:nvSpPr>
        <p:spPr>
          <a:xfrm>
            <a:off x="1889124" y="5630472"/>
            <a:ext cx="5181527" cy="461665"/>
          </a:xfrm>
        </p:spPr>
        <p:txBody>
          <a:bodyPr/>
          <a:lstStyle/>
          <a:p>
            <a:r>
              <a:rPr lang="en-US" dirty="0" smtClean="0"/>
              <a:t>How to wire your site up with </a:t>
            </a:r>
            <a:r>
              <a:rPr lang="en-US" dirty="0" err="1" smtClean="0"/>
              <a:t>jQuery</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submitButton</a:t>
            </a:r>
            <a:r>
              <a:rPr lang="en-US" sz="2000" dirty="0">
                <a:solidFill>
                  <a:schemeClr val="accent1">
                    <a:lumMod val="60000"/>
                    <a:lumOff val="40000"/>
                    <a:alpha val="99000"/>
                  </a:schemeClr>
                </a:solidFill>
                <a:latin typeface="Consolas" pitchFamily="49" charset="0"/>
                <a:cs typeface="Consolas" pitchFamily="49" charset="0"/>
              </a:rPr>
              <a:t>').</a:t>
            </a:r>
            <a:r>
              <a:rPr lang="en-US" sz="2000" dirty="0" err="1">
                <a:solidFill>
                  <a:schemeClr val="accent1">
                    <a:lumMod val="60000"/>
                    <a:lumOff val="40000"/>
                    <a:alpha val="99000"/>
                  </a:schemeClr>
                </a:solidFill>
                <a:latin typeface="Consolas" pitchFamily="49" charset="0"/>
                <a:cs typeface="Consolas" pitchFamily="49" charset="0"/>
              </a:rPr>
              <a:t>css</a:t>
            </a:r>
            <a:r>
              <a:rPr lang="en-US" sz="2000" dirty="0">
                <a:solidFill>
                  <a:schemeClr val="accent1">
                    <a:lumMod val="60000"/>
                    <a:lumOff val="40000"/>
                    <a:alpha val="99000"/>
                  </a:schemeClr>
                </a:solidFill>
                <a:latin typeface="Consolas" pitchFamily="49" charset="0"/>
                <a:cs typeface="Consolas" pitchFamily="49" charset="0"/>
              </a:rPr>
              <a:t>('color', '#ff0000');</a:t>
            </a:r>
          </a:p>
          <a:p>
            <a:r>
              <a:rPr lang="en-US" sz="2000" dirty="0">
                <a:solidFill>
                  <a:schemeClr val="accent1">
                    <a:lumMod val="60000"/>
                    <a:lumOff val="40000"/>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a:t>
            </a:r>
            <a:r>
              <a:rPr lang="en-US" sz="2000" dirty="0">
                <a:solidFill>
                  <a:schemeClr val="accent1">
                    <a:lumMod val="60000"/>
                    <a:lumOff val="40000"/>
                    <a:alpha val="99000"/>
                  </a:schemeClr>
                </a:solidFill>
                <a:latin typeface="Consolas" pitchFamily="49" charset="0"/>
                <a:cs typeface="Consolas" pitchFamily="49" charset="0"/>
              </a:rPr>
              <a:t>$('&lt;span&gt;Clicked!&lt;/span&gt;')</a:t>
            </a:r>
          </a:p>
          <a:p>
            <a:r>
              <a:rPr lang="en-US" sz="2000" dirty="0">
                <a:solidFill>
                  <a:schemeClr val="accent1">
                    <a:lumMod val="60000"/>
                    <a:lumOff val="40000"/>
                    <a:alpha val="99000"/>
                  </a:schemeClr>
                </a:solidFill>
                <a:latin typeface="Consolas" pitchFamily="49" charset="0"/>
                <a:cs typeface="Consolas" pitchFamily="49" charset="0"/>
              </a:rPr>
              <a:t>                .click(function(){</a:t>
            </a:r>
          </a:p>
          <a:p>
            <a:r>
              <a:rPr lang="en-US" sz="2000" dirty="0">
                <a:solidFill>
                  <a:schemeClr val="accent1">
                    <a:lumMod val="60000"/>
                    <a:lumOff val="40000"/>
                    <a:alpha val="99000"/>
                  </a:schemeClr>
                </a:solidFill>
                <a:latin typeface="Consolas" pitchFamily="49" charset="0"/>
                <a:cs typeface="Consolas" pitchFamily="49" charset="0"/>
              </a:rPr>
              <a:t>                    alert('foo');</a:t>
            </a:r>
          </a:p>
          <a:p>
            <a:r>
              <a:rPr lang="en-US" sz="2000" dirty="0">
                <a:solidFill>
                  <a:schemeClr val="accent1">
                    <a:lumMod val="60000"/>
                    <a:lumOff val="40000"/>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5402922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79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AJAX and </a:t>
            </a:r>
            <a:r>
              <a:rPr lang="en-US" dirty="0" err="1" smtClean="0"/>
              <a:t>jQuery</a:t>
            </a:r>
            <a:endParaRPr lang="en-US" dirty="0"/>
          </a:p>
        </p:txBody>
      </p:sp>
      <p:sp>
        <p:nvSpPr>
          <p:cNvPr id="11" name="Content Placeholder 10"/>
          <p:cNvSpPr>
            <a:spLocks noGrp="1"/>
          </p:cNvSpPr>
          <p:nvPr>
            <p:ph type="body" sz="quarter" idx="10"/>
            <p:custDataLst>
              <p:tags r:id="rId4"/>
            </p:custDataLst>
          </p:nvPr>
        </p:nvSpPr>
        <p:spPr>
          <a:xfrm>
            <a:off x="519112" y="1141413"/>
            <a:ext cx="11149013" cy="1261884"/>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Start</a:t>
            </a:r>
          </a:p>
          <a:p>
            <a:pPr>
              <a:spcAft>
                <a:spcPts val="1200"/>
              </a:spcAft>
            </a:pPr>
            <a:r>
              <a:rPr lang="en-US" sz="4000" dirty="0" smtClean="0">
                <a:latin typeface="Segoe UI Light" pitchFamily="34" charset="0"/>
              </a:rPr>
              <a:t>here</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 name="Group 7"/>
          <p:cNvGrpSpPr/>
          <p:nvPr/>
        </p:nvGrpSpPr>
        <p:grpSpPr bwMode="black">
          <a:xfrm>
            <a:off x="9359491" y="1492034"/>
            <a:ext cx="2029161" cy="2283262"/>
            <a:chOff x="1752600" y="4267200"/>
            <a:chExt cx="1157286" cy="1302545"/>
          </a:xfrm>
        </p:grpSpPr>
        <p:sp>
          <p:nvSpPr>
            <p:cNvPr id="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3654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jQuery</a:t>
            </a:r>
          </a:p>
        </p:txBody>
      </p:sp>
      <p:sp>
        <p:nvSpPr>
          <p:cNvPr id="9218" name="Rectangle 1"/>
          <p:cNvSpPr>
            <a:spLocks noGrp="1" noChangeArrowheads="1"/>
          </p:cNvSpPr>
          <p:nvPr>
            <p:ph idx="4294967295"/>
          </p:nvPr>
        </p:nvSpPr>
        <p:spPr>
          <a:xfrm>
            <a:off x="517525" y="1413511"/>
            <a:ext cx="9450388" cy="457200"/>
          </a:xfrm>
        </p:spPr>
        <p:txBody>
          <a:bodyPr/>
          <a:lstStyle/>
          <a:p>
            <a:pPr marL="0" indent="0">
              <a:spcBef>
                <a:spcPct val="0"/>
              </a:spcBef>
              <a:buNone/>
            </a:pPr>
            <a:r>
              <a:rPr lang="en-US" sz="3300" dirty="0">
                <a:solidFill>
                  <a:schemeClr val="tx2">
                    <a:lumMod val="75000"/>
                    <a:alpha val="99000"/>
                  </a:schemeClr>
                </a:solidFill>
              </a:rPr>
              <a:t>The world’s most popular JavaScript library</a:t>
            </a:r>
          </a:p>
        </p:txBody>
      </p:sp>
      <p:sp>
        <p:nvSpPr>
          <p:cNvPr id="9220" name="Rectangle 3"/>
          <p:cNvSpPr>
            <a:spLocks/>
          </p:cNvSpPr>
          <p:nvPr/>
        </p:nvSpPr>
        <p:spPr bwMode="auto">
          <a:xfrm>
            <a:off x="519112" y="5749925"/>
            <a:ext cx="10379547"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0" tIns="0" rIns="0" bIns="0"/>
          <a:lstStyle/>
          <a:p>
            <a:pPr algn="l"/>
            <a:r>
              <a:rPr lang="en-US" sz="2000" dirty="0">
                <a:solidFill>
                  <a:schemeClr val="tx2">
                    <a:lumMod val="75000"/>
                    <a:alpha val="99000"/>
                  </a:schemeClr>
                </a:solidFill>
                <a:latin typeface="Lucida Grande" charset="0"/>
                <a:ea typeface="Lucida Grande" charset="0"/>
                <a:cs typeface="Lucida Grande" charset="0"/>
                <a:sym typeface="Lucida Grande" charset="0"/>
              </a:rPr>
              <a:t>From </a:t>
            </a:r>
            <a:r>
              <a:rPr lang="en-US" sz="2000" u="sng" dirty="0">
                <a:solidFill>
                  <a:schemeClr val="tx2">
                    <a:lumMod val="75000"/>
                    <a:alpha val="99000"/>
                  </a:schemeClr>
                </a:solidFill>
                <a:latin typeface="Lucida Grande" charset="0"/>
                <a:ea typeface="Lucida Grande" charset="0"/>
                <a:cs typeface="Lucida Grande" charset="0"/>
                <a:sym typeface="Lucida Grande" charset="0"/>
                <a:hlinkClick r:id="rId3"/>
              </a:rPr>
              <a:t>http://trends.builtwith.com/javascript/JQuery</a:t>
            </a:r>
            <a:r>
              <a:rPr lang="en-US" sz="2000" dirty="0">
                <a:solidFill>
                  <a:schemeClr val="tx2">
                    <a:lumMod val="75000"/>
                    <a:alpha val="99000"/>
                  </a:schemeClr>
                </a:solidFill>
                <a:latin typeface="Lucida Grande" charset="0"/>
                <a:ea typeface="Lucida Grande" charset="0"/>
                <a:cs typeface="Lucida Grande" charset="0"/>
                <a:sym typeface="Lucida Grande" charset="0"/>
              </a:rPr>
              <a:t> for September 9th, 2010</a:t>
            </a:r>
          </a:p>
        </p:txBody>
      </p:sp>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839053" y="2087848"/>
            <a:ext cx="6510718" cy="344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87787745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82638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0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29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392832373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smtClean="0"/>
              <a:t>Adding jQuery to your website</a:t>
            </a:r>
            <a:endParaRPr lang="en-US" dirty="0" smtClean="0"/>
          </a:p>
        </p:txBody>
      </p:sp>
      <p:sp>
        <p:nvSpPr>
          <p:cNvPr id="12290" name="Rectangle 2"/>
          <p:cNvSpPr>
            <a:spLocks noGrp="1" noChangeArrowheads="1"/>
          </p:cNvSpPr>
          <p:nvPr>
            <p:ph idx="4294967295"/>
          </p:nvPr>
        </p:nvSpPr>
        <p:spPr>
          <a:xfrm>
            <a:off x="517525" y="1405573"/>
            <a:ext cx="11149013" cy="4367349"/>
          </a:xfrm>
        </p:spPr>
        <p:txBody>
          <a:bodyPr/>
          <a:lstStyle/>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Download </a:t>
            </a:r>
          </a:p>
          <a:p>
            <a:pPr marL="0" lvl="1" indent="0">
              <a:spcBef>
                <a:spcPts val="600"/>
              </a:spcBef>
              <a:spcAft>
                <a:spcPts val="1200"/>
              </a:spcAft>
              <a:buNone/>
            </a:pPr>
            <a:r>
              <a:rPr lang="en-US" sz="2400" dirty="0">
                <a:latin typeface="Segoe UI Light" pitchFamily="34" charset="0"/>
              </a:rPr>
              <a:t>jQuery.com</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Locations</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Self hosted  </a:t>
            </a:r>
          </a:p>
          <a:p>
            <a:pPr marL="0" lvl="1" indent="0">
              <a:spcBef>
                <a:spcPts val="600"/>
              </a:spcBef>
              <a:spcAft>
                <a:spcPts val="1200"/>
              </a:spcAft>
              <a:buNone/>
            </a:pPr>
            <a:r>
              <a:rPr lang="en-US" sz="2400" dirty="0">
                <a:latin typeface="Segoe UI Light" pitchFamily="34" charset="0"/>
              </a:rPr>
              <a:t>Download and include in your project</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CDN - Microsoft, </a:t>
            </a:r>
            <a:r>
              <a:rPr lang="en-US" dirty="0" err="1">
                <a:gradFill>
                  <a:gsLst>
                    <a:gs pos="0">
                      <a:schemeClr val="accent2"/>
                    </a:gs>
                    <a:gs pos="100000">
                      <a:schemeClr val="accent2"/>
                    </a:gs>
                  </a:gsLst>
                  <a:lin ang="5400000" scaled="0"/>
                </a:gradFill>
                <a:latin typeface="Segoe UI Light" pitchFamily="34" charset="0"/>
              </a:rPr>
              <a:t>jQuery</a:t>
            </a:r>
            <a:r>
              <a:rPr lang="en-US" dirty="0">
                <a:gradFill>
                  <a:gsLst>
                    <a:gs pos="0">
                      <a:schemeClr val="accent2"/>
                    </a:gs>
                    <a:gs pos="100000">
                      <a:schemeClr val="accent2"/>
                    </a:gs>
                  </a:gsLst>
                  <a:lin ang="5400000" scaled="0"/>
                </a:gradFill>
                <a:latin typeface="Segoe UI Light" pitchFamily="34" charset="0"/>
              </a:rPr>
              <a:t>, Google</a:t>
            </a:r>
          </a:p>
          <a:p>
            <a:pPr marL="0" indent="0">
              <a:spcBef>
                <a:spcPts val="1200"/>
              </a:spcBef>
              <a:buNone/>
            </a:pPr>
            <a:r>
              <a:rPr lang="en-US" dirty="0">
                <a:gradFill>
                  <a:gsLst>
                    <a:gs pos="0">
                      <a:schemeClr val="accent2"/>
                    </a:gs>
                    <a:gs pos="100000">
                      <a:schemeClr val="accent2"/>
                    </a:gs>
                  </a:gsLst>
                  <a:lin ang="5400000" scaled="0"/>
                </a:gradFill>
                <a:latin typeface="Segoe UI Light" pitchFamily="34" charset="0"/>
              </a:rPr>
              <a:t>Forms</a:t>
            </a:r>
          </a:p>
          <a:p>
            <a:pPr marL="0" lvl="1" indent="0">
              <a:spcBef>
                <a:spcPts val="600"/>
              </a:spcBef>
              <a:buNone/>
            </a:pPr>
            <a:r>
              <a:rPr lang="en-US" sz="2400" dirty="0">
                <a:latin typeface="Segoe UI Light" pitchFamily="34" charset="0"/>
              </a:rPr>
              <a:t>Source vs. Minified</a:t>
            </a:r>
          </a:p>
        </p:txBody>
      </p:sp>
    </p:spTree>
    <p:extLst>
      <p:ext uri="{BB962C8B-B14F-4D97-AF65-F5344CB8AC3E}">
        <p14:creationId xmlns:p14="http://schemas.microsoft.com/office/powerpoint/2010/main" val="251390953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pPr>
              <a:defRPr/>
            </a:pPr>
            <a:fld id="{D3221B06-9498-441A-B96A-2FDE8051521E}" type="slidenum">
              <a:rPr lang="en-US"/>
              <a:pPr>
                <a:defRPr/>
              </a:pPr>
              <a:t>48</a:t>
            </a:fld>
            <a:endParaRPr lang="en-US"/>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pPr>
              <a:defRPr/>
            </a:pPr>
            <a:fld id="{7D41A8EA-6AED-4AE1-A426-D344A556E0E2}" type="slidenum">
              <a:rPr lang="en-US"/>
              <a:pPr>
                <a:defRPr/>
              </a:pPr>
              <a:t>49</a:t>
            </a:fld>
            <a:endParaRPr lang="en-US"/>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pPr>
              <a:defRPr/>
            </a:pPr>
            <a:fld id="{5A714302-91E7-4BC2-BDF8-148C4BF4B149}" type="slidenum">
              <a:rPr lang="en-US"/>
              <a:pPr>
                <a:defRPr/>
              </a:pPr>
              <a:t>50</a:t>
            </a:fld>
            <a:endParaRPr lang="en-US"/>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pPr>
              <a:defRPr/>
            </a:pPr>
            <a:fld id="{36BE6C2B-6339-4188-9018-06CC8090F40F}" type="slidenum">
              <a:rPr lang="en-US"/>
              <a:pPr>
                <a:defRPr/>
              </a:pPr>
              <a:t>52</a:t>
            </a:fld>
            <a:endParaRPr lang="en-US"/>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2" name="Subtitle 1"/>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54</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r>
              <a:rPr lang="en-US" smtClean="0"/>
              <a:t>jQuery Ajax</a:t>
            </a:r>
          </a:p>
        </p:txBody>
      </p:sp>
      <p:sp>
        <p:nvSpPr>
          <p:cNvPr id="9218" name="Rectangle 2"/>
          <p:cNvSpPr>
            <a:spLocks noGrp="1" noChangeArrowheads="1"/>
          </p:cNvSpPr>
          <p:nvPr>
            <p:ph idx="4294967295"/>
          </p:nvPr>
        </p:nvSpPr>
        <p:spPr>
          <a:xfrm>
            <a:off x="519112" y="1420813"/>
            <a:ext cx="11156951" cy="1117229"/>
          </a:xfrm>
        </p:spPr>
        <p:txBody>
          <a:bodyPr/>
          <a:lstStyle/>
          <a:p>
            <a:pPr marL="3175" indent="0">
              <a:spcBef>
                <a:spcPts val="1800"/>
              </a:spcBef>
              <a:buNone/>
            </a:pPr>
            <a:r>
              <a:rPr lang="en-US" spc="-100" dirty="0" smtClean="0">
                <a:latin typeface="Segoe UI Light" pitchFamily="34" charset="0"/>
              </a:rPr>
              <a:t>Can </a:t>
            </a:r>
            <a:r>
              <a:rPr lang="en-US" spc="-100" dirty="0">
                <a:latin typeface="Segoe UI Light" pitchFamily="34" charset="0"/>
              </a:rPr>
              <a:t>use </a:t>
            </a:r>
            <a:r>
              <a:rPr lang="en-US" spc="-100" dirty="0" err="1">
                <a:latin typeface="Segoe UI Light" pitchFamily="34" charset="0"/>
              </a:rPr>
              <a:t>jQuery</a:t>
            </a:r>
            <a:r>
              <a:rPr lang="en-US" spc="-100" dirty="0">
                <a:latin typeface="Segoe UI Light" pitchFamily="34" charset="0"/>
              </a:rPr>
              <a:t> Ajax to seamlessly integrate with other </a:t>
            </a:r>
            <a:r>
              <a:rPr lang="en-US" spc="-100" dirty="0" err="1">
                <a:latin typeface="Segoe UI Light" pitchFamily="34" charset="0"/>
              </a:rPr>
              <a:t>jQuery</a:t>
            </a:r>
            <a:r>
              <a:rPr lang="en-US" spc="-100" dirty="0">
                <a:latin typeface="Segoe UI Light" pitchFamily="34" charset="0"/>
              </a:rPr>
              <a:t> code</a:t>
            </a:r>
          </a:p>
          <a:p>
            <a:pPr marL="3175" indent="0">
              <a:spcBef>
                <a:spcPts val="1800"/>
              </a:spcBef>
              <a:buNone/>
            </a:pPr>
            <a:r>
              <a:rPr lang="en-US" spc="-100" dirty="0" smtClean="0">
                <a:latin typeface="Segoe UI Light" pitchFamily="34" charset="0"/>
              </a:rPr>
              <a:t>Makes </a:t>
            </a:r>
            <a:r>
              <a:rPr lang="en-US" spc="-100" dirty="0">
                <a:latin typeface="Segoe UI Light" pitchFamily="34" charset="0"/>
              </a:rPr>
              <a:t>asynchronous calls to the server using http simple</a:t>
            </a:r>
          </a:p>
        </p:txBody>
      </p:sp>
    </p:spTree>
    <p:extLst>
      <p:ext uri="{BB962C8B-B14F-4D97-AF65-F5344CB8AC3E}">
        <p14:creationId xmlns:p14="http://schemas.microsoft.com/office/powerpoint/2010/main" val="26082928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With </a:t>
            </a:r>
            <a:r>
              <a:rPr lang="en-US" dirty="0"/>
              <a:t>ASP.NET MVC, you can return a portion of a view (partial view!) and add it to the page with load.</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pPr>
              <a:defRPr/>
            </a:pPr>
            <a:fld id="{86FB5891-831F-4194-B164-F5E21FD94412}" type="slidenum">
              <a:rPr lang="en-US"/>
              <a:pPr>
                <a:defRPr/>
              </a:pPr>
              <a:t>58</a:t>
            </a:fld>
            <a:endParaRPr lang="en-US"/>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p:txBody>
          <a:bodyPr/>
          <a:lstStyle/>
          <a:p>
            <a:pPr defTabSz="1088299">
              <a:defRPr/>
            </a:pPr>
            <a:r>
              <a:rPr lang="en-US" dirty="0" err="1" smtClean="0"/>
              <a:t>ajax</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710745"/>
            <a:ext cx="6442403" cy="517065"/>
          </a:xfrm>
          <a:solidFill>
            <a:schemeClr val="accent6"/>
          </a:solidFill>
        </p:spPr>
        <p:txBody>
          <a:bodyPr lIns="91440" tIns="91440" rIns="91440" bIns="91440"/>
          <a:lstStyle/>
          <a:p>
            <a:r>
              <a:rPr lang="it-IT" dirty="0">
                <a:solidFill>
                  <a:schemeClr val="bg1"/>
                </a:solidFill>
              </a:rPr>
              <a:t>var tmpl = "&lt;li&gt;${ dataItem }&lt;/li</a:t>
            </a:r>
            <a:r>
              <a:rPr lang="it-IT" dirty="0" smtClean="0">
                <a:solidFill>
                  <a:schemeClr val="bg1"/>
                </a:solidFill>
              </a:rPr>
              <a:t>&gt;“;</a:t>
            </a:r>
            <a:endParaRPr lang="it-IT" dirty="0">
              <a:solidFill>
                <a:schemeClr val="bg1"/>
              </a:solidFill>
            </a:endParaRPr>
          </a:p>
        </p:txBody>
      </p:sp>
    </p:spTree>
    <p:extLst>
      <p:ext uri="{BB962C8B-B14F-4D97-AF65-F5344CB8AC3E}">
        <p14:creationId xmlns:p14="http://schemas.microsoft.com/office/powerpoint/2010/main" val="2281945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7275057" cy="132959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1148796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p:txBody>
          <a:bodyPr/>
          <a:lstStyle/>
          <a:p>
            <a:pPr defTabSz="1088299">
              <a:defRPr/>
            </a:pPr>
            <a:r>
              <a:rPr lang="en-US" smtClean="0"/>
              <a:t>Template Syntax</a:t>
            </a:r>
          </a:p>
        </p:txBody>
      </p:sp>
      <p:sp>
        <p:nvSpPr>
          <p:cNvPr id="2" name="Text Placeholder 1"/>
          <p:cNvSpPr>
            <a:spLocks noGrp="1"/>
          </p:cNvSpPr>
          <p:nvPr>
            <p:ph type="body" sz="quarter" idx="10"/>
          </p:nvPr>
        </p:nvSpPr>
        <p:spPr>
          <a:xfrm>
            <a:off x="517525" y="1695450"/>
            <a:ext cx="8928400" cy="4099584"/>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productsTemplate</a:t>
            </a:r>
            <a:r>
              <a:rPr lang="en-US" dirty="0">
                <a:solidFill>
                  <a:schemeClr val="bg1"/>
                </a:solidFill>
              </a:rPr>
              <a:t>" type="text/html"&gt;</a:t>
            </a:r>
          </a:p>
          <a:p>
            <a:r>
              <a:rPr lang="en-US" dirty="0">
                <a:solidFill>
                  <a:schemeClr val="bg1"/>
                </a:solidFill>
              </a:rPr>
              <a:t>  &lt;div&gt;</a:t>
            </a:r>
          </a:p>
          <a:p>
            <a:r>
              <a:rPr lang="en-US" dirty="0">
                <a:solidFill>
                  <a:schemeClr val="bg1"/>
                </a:solidFill>
              </a:rPr>
              <a:t>     &lt;</a:t>
            </a:r>
            <a:r>
              <a:rPr lang="en-US" dirty="0" err="1">
                <a:solidFill>
                  <a:schemeClr val="bg1"/>
                </a:solidFill>
              </a:rPr>
              <a:t>img</a:t>
            </a:r>
            <a:r>
              <a:rPr lang="en-US" dirty="0">
                <a:solidFill>
                  <a:schemeClr val="bg1"/>
                </a:solidFill>
              </a:rPr>
              <a:t> </a:t>
            </a:r>
            <a:r>
              <a:rPr lang="en-US" dirty="0" err="1">
                <a:solidFill>
                  <a:schemeClr val="bg1"/>
                </a:solidFill>
              </a:rPr>
              <a:t>src</a:t>
            </a:r>
            <a:r>
              <a:rPr lang="en-US" dirty="0">
                <a:solidFill>
                  <a:schemeClr val="bg1"/>
                </a:solidFill>
              </a:rPr>
              <a:t>="Content/</a:t>
            </a:r>
            <a:r>
              <a:rPr lang="en-US" dirty="0" err="1">
                <a:solidFill>
                  <a:schemeClr val="bg1"/>
                </a:solidFill>
              </a:rPr>
              <a:t>ProductImages</a:t>
            </a:r>
            <a:r>
              <a:rPr lang="en-US" dirty="0">
                <a:solidFill>
                  <a:schemeClr val="bg1"/>
                </a:solidFill>
              </a:rPr>
              <a:t>/${Picture}" class="</a:t>
            </a:r>
            <a:r>
              <a:rPr lang="en-US" dirty="0" err="1">
                <a:solidFill>
                  <a:schemeClr val="bg1"/>
                </a:solidFill>
              </a:rPr>
              <a:t>productImage</a:t>
            </a:r>
            <a:r>
              <a:rPr lang="en-US" dirty="0">
                <a:solidFill>
                  <a:schemeClr val="bg1"/>
                </a:solidFill>
              </a:rPr>
              <a:t>" /&gt;</a:t>
            </a:r>
          </a:p>
          <a:p>
            <a:r>
              <a:rPr lang="en-US" dirty="0">
                <a:solidFill>
                  <a:schemeClr val="bg1"/>
                </a:solidFill>
              </a:rPr>
              <a:t>     &lt;span class="</a:t>
            </a:r>
            <a:r>
              <a:rPr lang="en-US" dirty="0" err="1">
                <a:solidFill>
                  <a:schemeClr val="bg1"/>
                </a:solidFill>
              </a:rPr>
              <a:t>productName</a:t>
            </a:r>
            <a:r>
              <a:rPr lang="en-US" dirty="0">
                <a:solidFill>
                  <a:schemeClr val="bg1"/>
                </a:solidFill>
              </a:rPr>
              <a:t>"&gt;${Name}&lt;/span&gt; </a:t>
            </a:r>
          </a:p>
          <a:p>
            <a:r>
              <a:rPr lang="en-US" dirty="0">
                <a:solidFill>
                  <a:schemeClr val="bg1"/>
                </a:solidFill>
              </a:rPr>
              <a:t>     Price: ${</a:t>
            </a:r>
            <a:r>
              <a:rPr lang="en-US" dirty="0" err="1">
                <a:solidFill>
                  <a:schemeClr val="bg1"/>
                </a:solidFill>
              </a:rPr>
              <a:t>formatPrice</a:t>
            </a:r>
            <a:r>
              <a:rPr lang="en-US" dirty="0">
                <a:solidFill>
                  <a:schemeClr val="bg1"/>
                </a:solidFill>
              </a:rPr>
              <a:t>(Price)}</a:t>
            </a:r>
          </a:p>
          <a:p>
            <a:r>
              <a:rPr lang="en-US" dirty="0">
                <a:solidFill>
                  <a:schemeClr val="bg1"/>
                </a:solidFill>
              </a:rPr>
              <a:t>     &lt;</a:t>
            </a:r>
            <a:r>
              <a:rPr lang="en-US" dirty="0" err="1">
                <a:solidFill>
                  <a:schemeClr val="bg1"/>
                </a:solidFill>
              </a:rPr>
              <a:t>img</a:t>
            </a:r>
            <a:r>
              <a:rPr lang="en-US" dirty="0">
                <a:solidFill>
                  <a:schemeClr val="bg1"/>
                </a:solidFill>
              </a:rPr>
              <a:t> data-</a:t>
            </a:r>
            <a:r>
              <a:rPr lang="en-US" dirty="0" err="1">
                <a:solidFill>
                  <a:schemeClr val="bg1"/>
                </a:solidFill>
              </a:rPr>
              <a:t>pk</a:t>
            </a:r>
            <a:r>
              <a:rPr lang="en-US" dirty="0">
                <a:solidFill>
                  <a:schemeClr val="bg1"/>
                </a:solidFill>
              </a:rPr>
              <a:t>="${Id}" </a:t>
            </a:r>
            <a:r>
              <a:rPr lang="en-US" dirty="0" err="1">
                <a:solidFill>
                  <a:schemeClr val="bg1"/>
                </a:solidFill>
              </a:rPr>
              <a:t>src</a:t>
            </a:r>
            <a:r>
              <a:rPr lang="en-US" dirty="0">
                <a:solidFill>
                  <a:schemeClr val="bg1"/>
                </a:solidFill>
              </a:rPr>
              <a:t>="Content/AddCart.png" </a:t>
            </a:r>
          </a:p>
          <a:p>
            <a:r>
              <a:rPr lang="en-US" dirty="0">
                <a:solidFill>
                  <a:schemeClr val="bg1"/>
                </a:solidFill>
              </a:rPr>
              <a:t>          alt="Add to Cart" class="</a:t>
            </a:r>
            <a:r>
              <a:rPr lang="en-US" dirty="0" err="1">
                <a:solidFill>
                  <a:schemeClr val="bg1"/>
                </a:solidFill>
              </a:rPr>
              <a:t>addCart</a:t>
            </a:r>
            <a:r>
              <a:rPr lang="en-US" dirty="0">
                <a:solidFill>
                  <a:schemeClr val="bg1"/>
                </a:solidFill>
              </a:rPr>
              <a:t>" /&gt;</a:t>
            </a:r>
          </a:p>
          <a:p>
            <a:r>
              <a:rPr lang="en-US" dirty="0">
                <a:solidFill>
                  <a:schemeClr val="bg1"/>
                </a:solidFill>
              </a:rPr>
              <a:t>  &lt;/div&gt;</a:t>
            </a:r>
          </a:p>
          <a:p>
            <a:r>
              <a:rPr lang="en-US" dirty="0">
                <a:solidFill>
                  <a:schemeClr val="bg1"/>
                </a:solidFill>
              </a:rPr>
              <a:t>&lt;/script</a:t>
            </a:r>
            <a:r>
              <a:rPr lang="en-US" dirty="0" smtClean="0">
                <a:solidFill>
                  <a:schemeClr val="bg1"/>
                </a:solidFill>
              </a:rPr>
              <a:t>&gt;</a:t>
            </a:r>
            <a:endParaRPr lang="en-US" dirty="0">
              <a:solidFill>
                <a:schemeClr val="bg1"/>
              </a:solidFill>
            </a:endParaRPr>
          </a:p>
        </p:txBody>
      </p:sp>
    </p:spTree>
    <p:extLst>
      <p:ext uri="{BB962C8B-B14F-4D97-AF65-F5344CB8AC3E}">
        <p14:creationId xmlns:p14="http://schemas.microsoft.com/office/powerpoint/2010/main" val="391396991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7525" y="1695450"/>
            <a:ext cx="7220369" cy="4579715"/>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dataObject</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en-US" dirty="0">
                <a:solidFill>
                  <a:schemeClr val="bg1"/>
                </a:solidFill>
              </a:rPr>
              <a:t>&lt;</a:t>
            </a:r>
            <a:r>
              <a:rPr lang="en-US" dirty="0" err="1">
                <a:solidFill>
                  <a:schemeClr val="bg1"/>
                </a:solidFill>
              </a:rPr>
              <a:t>ul</a:t>
            </a:r>
            <a:r>
              <a:rPr lang="en-US" dirty="0">
                <a:solidFill>
                  <a:schemeClr val="bg1"/>
                </a:solidFill>
              </a:rPr>
              <a:t>&gt;</a:t>
            </a:r>
          </a:p>
          <a:p>
            <a:r>
              <a:rPr lang="en-US" dirty="0">
                <a:solidFill>
                  <a:schemeClr val="bg1"/>
                </a:solidFill>
              </a:rPr>
              <a:t>	&lt;li&gt;foo&lt;/li&gt;</a:t>
            </a:r>
          </a:p>
          <a:p>
            <a:r>
              <a:rPr lang="en-US" dirty="0">
                <a:solidFill>
                  <a:schemeClr val="bg1"/>
                </a:solidFill>
              </a:rPr>
              <a:t>&lt;/</a:t>
            </a:r>
            <a:r>
              <a:rPr lang="en-US" dirty="0" err="1">
                <a:solidFill>
                  <a:schemeClr val="bg1"/>
                </a:solidFill>
              </a:rPr>
              <a:t>ul</a:t>
            </a:r>
            <a:r>
              <a:rPr lang="en-US" dirty="0" smtClean="0">
                <a:solidFill>
                  <a:schemeClr val="bg1"/>
                </a:solidFill>
              </a:rPr>
              <a:t>&gt;</a:t>
            </a:r>
          </a:p>
        </p:txBody>
      </p:sp>
    </p:spTree>
    <p:extLst>
      <p:ext uri="{BB962C8B-B14F-4D97-AF65-F5344CB8AC3E}">
        <p14:creationId xmlns:p14="http://schemas.microsoft.com/office/powerpoint/2010/main" val="256461753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defTabSz="1088299">
              <a:defRPr/>
            </a:pPr>
            <a:r>
              <a:rPr lang="en-US" smtClean="0"/>
              <a:t>.render()</a:t>
            </a:r>
          </a:p>
        </p:txBody>
      </p:sp>
      <p:sp>
        <p:nvSpPr>
          <p:cNvPr id="2" name="Text Placeholder 1"/>
          <p:cNvSpPr>
            <a:spLocks noGrp="1"/>
          </p:cNvSpPr>
          <p:nvPr>
            <p:ph type="body" sz="quarter" idx="10"/>
          </p:nvPr>
        </p:nvSpPr>
        <p:spPr>
          <a:xfrm>
            <a:off x="519113" y="1695450"/>
            <a:ext cx="7223760" cy="4985980"/>
          </a:xfrm>
          <a:solidFill>
            <a:schemeClr val="accent6"/>
          </a:solidFill>
        </p:spPr>
        <p:txBody>
          <a:bodyPr lIns="91440" tIns="91440" rIns="91440" bIns="91440"/>
          <a:lstStyle/>
          <a:p>
            <a:r>
              <a:rPr lang="en-US" dirty="0">
                <a:solidFill>
                  <a:schemeClr val="bg1"/>
                </a:solidFill>
              </a:rPr>
              <a:t>&lt;script id=“</a:t>
            </a:r>
            <a:r>
              <a:rPr lang="en-US" dirty="0" err="1">
                <a:solidFill>
                  <a:schemeClr val="bg1"/>
                </a:solidFill>
              </a:rPr>
              <a:t>myTemplate</a:t>
            </a:r>
            <a:r>
              <a:rPr lang="en-US" dirty="0">
                <a:solidFill>
                  <a:schemeClr val="bg1"/>
                </a:solidFill>
              </a:rPr>
              <a:t>" type="text/html"&gt;</a:t>
            </a:r>
          </a:p>
          <a:p>
            <a:r>
              <a:rPr lang="en-US" dirty="0">
                <a:solidFill>
                  <a:schemeClr val="bg1"/>
                </a:solidFill>
              </a:rPr>
              <a:t>	&lt;li&gt;${ </a:t>
            </a:r>
            <a:r>
              <a:rPr lang="en-US" dirty="0" err="1">
                <a:solidFill>
                  <a:schemeClr val="bg1"/>
                </a:solidFill>
              </a:rPr>
              <a:t>dataItem</a:t>
            </a:r>
            <a:r>
              <a:rPr lang="en-US" dirty="0">
                <a:solidFill>
                  <a:schemeClr val="bg1"/>
                </a:solidFill>
              </a:rPr>
              <a:t> }&lt;/li&gt;</a:t>
            </a:r>
          </a:p>
          <a:p>
            <a:r>
              <a:rPr lang="en-US" dirty="0">
                <a:solidFill>
                  <a:schemeClr val="bg1"/>
                </a:solidFill>
              </a:rPr>
              <a:t>&lt;/script</a:t>
            </a:r>
            <a:r>
              <a:rPr lang="en-US" dirty="0" smtClean="0">
                <a:solidFill>
                  <a:schemeClr val="bg1"/>
                </a:solidFill>
              </a:rPr>
              <a:t>&gt;</a:t>
            </a:r>
          </a:p>
          <a:p>
            <a:endParaRPr lang="en-US" dirty="0">
              <a:solidFill>
                <a:schemeClr val="bg1"/>
              </a:solidFill>
            </a:endParaRPr>
          </a:p>
          <a:p>
            <a:r>
              <a:rPr lang="en-US" dirty="0">
                <a:solidFill>
                  <a:schemeClr val="bg1"/>
                </a:solidFill>
              </a:rPr>
              <a:t>$("#</a:t>
            </a:r>
            <a:r>
              <a:rPr lang="en-US" dirty="0" err="1">
                <a:solidFill>
                  <a:schemeClr val="bg1"/>
                </a:solidFill>
              </a:rPr>
              <a:t>myTemplate</a:t>
            </a:r>
            <a:r>
              <a:rPr lang="en-US" dirty="0">
                <a:solidFill>
                  <a:schemeClr val="bg1"/>
                </a:solidFill>
              </a:rPr>
              <a:t>")</a:t>
            </a:r>
          </a:p>
          <a:p>
            <a:r>
              <a:rPr lang="en-US" dirty="0">
                <a:solidFill>
                  <a:schemeClr val="bg1"/>
                </a:solidFill>
              </a:rPr>
              <a:t>	.</a:t>
            </a:r>
            <a:r>
              <a:rPr lang="en-US" b="1" dirty="0">
                <a:solidFill>
                  <a:schemeClr val="bg1"/>
                </a:solidFill>
              </a:rPr>
              <a:t>render</a:t>
            </a:r>
            <a:r>
              <a:rPr lang="en-US" dirty="0">
                <a:solidFill>
                  <a:schemeClr val="bg1"/>
                </a:solidFill>
              </a:rPr>
              <a:t>( </a:t>
            </a:r>
            <a:r>
              <a:rPr lang="en-US" dirty="0" err="1">
                <a:solidFill>
                  <a:schemeClr val="bg1"/>
                </a:solidFill>
              </a:rPr>
              <a:t>arrayOfDataObjects</a:t>
            </a:r>
            <a:r>
              <a:rPr lang="en-US" dirty="0">
                <a:solidFill>
                  <a:schemeClr val="bg1"/>
                </a:solidFill>
              </a:rPr>
              <a:t> )</a:t>
            </a:r>
          </a:p>
          <a:p>
            <a:r>
              <a:rPr lang="en-US" dirty="0">
                <a:solidFill>
                  <a:schemeClr val="bg1"/>
                </a:solidFill>
              </a:rPr>
              <a:t>	.</a:t>
            </a:r>
            <a:r>
              <a:rPr lang="en-US" dirty="0" err="1">
                <a:solidFill>
                  <a:schemeClr val="bg1"/>
                </a:solidFill>
              </a:rPr>
              <a:t>appendTo</a:t>
            </a:r>
            <a:r>
              <a:rPr lang="en-US" dirty="0">
                <a:solidFill>
                  <a:schemeClr val="bg1"/>
                </a:solidFill>
              </a:rPr>
              <a:t>("</a:t>
            </a:r>
            <a:r>
              <a:rPr lang="en-US" dirty="0" err="1">
                <a:solidFill>
                  <a:schemeClr val="bg1"/>
                </a:solidFill>
              </a:rPr>
              <a:t>ul</a:t>
            </a:r>
            <a:r>
              <a:rPr lang="en-US" dirty="0" smtClean="0">
                <a:solidFill>
                  <a:schemeClr val="bg1"/>
                </a:solidFill>
              </a:rPr>
              <a:t>");</a:t>
            </a:r>
          </a:p>
          <a:p>
            <a:endParaRPr lang="en-US" dirty="0">
              <a:solidFill>
                <a:schemeClr val="bg1"/>
              </a:solidFill>
            </a:endParaRPr>
          </a:p>
          <a:p>
            <a:r>
              <a:rPr lang="it-IT" dirty="0">
                <a:solidFill>
                  <a:schemeClr val="bg1"/>
                </a:solidFill>
              </a:rPr>
              <a:t>&lt;ul&gt;</a:t>
            </a:r>
          </a:p>
          <a:p>
            <a:r>
              <a:rPr lang="it-IT" dirty="0">
                <a:solidFill>
                  <a:schemeClr val="bg1"/>
                </a:solidFill>
              </a:rPr>
              <a:t>	&lt;li&gt;foo_0&lt;/li&gt;</a:t>
            </a:r>
          </a:p>
          <a:p>
            <a:r>
              <a:rPr lang="it-IT" dirty="0">
                <a:solidFill>
                  <a:schemeClr val="bg1"/>
                </a:solidFill>
              </a:rPr>
              <a:t>	&lt;li&gt;foo_1&lt;/li&gt;</a:t>
            </a:r>
          </a:p>
          <a:p>
            <a:r>
              <a:rPr lang="it-IT" dirty="0">
                <a:solidFill>
                  <a:schemeClr val="bg1"/>
                </a:solidFill>
              </a:rPr>
              <a:t>&lt;/ul</a:t>
            </a:r>
            <a:r>
              <a:rPr lang="it-IT" dirty="0" smtClean="0">
                <a:solidFill>
                  <a:schemeClr val="bg1"/>
                </a:solidFill>
              </a:rPr>
              <a:t>&gt;</a:t>
            </a:r>
            <a:endParaRPr lang="en-US" dirty="0" smtClean="0">
              <a:solidFill>
                <a:schemeClr val="bg1"/>
              </a:solidFill>
            </a:endParaRPr>
          </a:p>
        </p:txBody>
      </p:sp>
    </p:spTree>
    <p:extLst>
      <p:ext uri="{BB962C8B-B14F-4D97-AF65-F5344CB8AC3E}">
        <p14:creationId xmlns:p14="http://schemas.microsoft.com/office/powerpoint/2010/main" val="2805493337"/>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jQuery</a:t>
            </a:r>
            <a:r>
              <a:rPr lang="en-US" dirty="0" smtClean="0"/>
              <a:t> </a:t>
            </a:r>
            <a:r>
              <a:rPr lang="en-US" dirty="0" err="1" smtClean="0"/>
              <a:t>Templating</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Demonstration</a:t>
            </a:r>
            <a:endParaRPr lang="en-US" dirty="0"/>
          </a:p>
        </p:txBody>
      </p:sp>
    </p:spTree>
    <p:extLst>
      <p:ext uri="{BB962C8B-B14F-4D97-AF65-F5344CB8AC3E}">
        <p14:creationId xmlns:p14="http://schemas.microsoft.com/office/powerpoint/2010/main" val="216356767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UI</a:t>
            </a:r>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smtClean="0"/>
              <a:t>jQuery UI</a:t>
            </a:r>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a:t>
            </a:r>
            <a:r>
              <a:rPr lang="en-US" dirty="0" smtClean="0"/>
              <a:t> UI</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8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OWIN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1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3"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931253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5269135"/>
          </a:xfrm>
        </p:spPr>
        <p:txBody>
          <a:bodyPr/>
          <a:lstStyle/>
          <a:p>
            <a:pPr>
              <a:spcAft>
                <a:spcPts val="1200"/>
              </a:spcAft>
            </a:pPr>
            <a:r>
              <a:rPr lang="en-US" sz="4400" dirty="0">
                <a:ln w="3175">
                  <a:noFill/>
                </a:ln>
                <a:gradFill flip="none" rotWithShape="1">
                  <a:gsLst>
                    <a:gs pos="0">
                      <a:srgbClr val="595959"/>
                    </a:gs>
                    <a:gs pos="86000">
                      <a:srgbClr val="595959"/>
                    </a:gs>
                  </a:gsLst>
                  <a:lin ang="5400000" scaled="0"/>
                  <a:tileRect/>
                </a:gradFill>
                <a:cs typeface="Arial" charset="0"/>
              </a:rPr>
              <a:t>News</a:t>
            </a:r>
            <a:r>
              <a:rPr lang="en-US" dirty="0" smtClean="0"/>
              <a:t/>
            </a:r>
            <a:br>
              <a:rPr lang="en-US" dirty="0" smtClean="0"/>
            </a:br>
            <a:r>
              <a:rPr lang="en-US" sz="3200" dirty="0">
                <a:hlinkClick r:id="rId8"/>
              </a:rPr>
              <a:t>http://</a:t>
            </a:r>
            <a:r>
              <a:rPr lang="en-US" sz="3200" dirty="0" smtClean="0">
                <a:hlinkClick r:id="rId8"/>
              </a:rPr>
              <a:t>blogs.msdn.com/IE</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Demos</a:t>
            </a:r>
            <a:r>
              <a:rPr lang="en-US" sz="3200" dirty="0"/>
              <a:t/>
            </a:r>
            <a:br>
              <a:rPr lang="en-US" sz="3200" dirty="0"/>
            </a:br>
            <a:r>
              <a:rPr lang="en-US" sz="3200" dirty="0">
                <a:hlinkClick r:id="rId9"/>
              </a:rPr>
              <a:t>http://</a:t>
            </a:r>
            <a:r>
              <a:rPr lang="en-US" sz="3200" dirty="0" smtClean="0">
                <a:hlinkClick r:id="rId9"/>
              </a:rPr>
              <a:t>www.beautyoftheweb.com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Technical </a:t>
            </a:r>
            <a:r>
              <a:rPr lang="en-US" sz="4400" dirty="0">
                <a:ln w="3175">
                  <a:noFill/>
                </a:ln>
                <a:gradFill flip="none" rotWithShape="1">
                  <a:gsLst>
                    <a:gs pos="0">
                      <a:srgbClr val="595959"/>
                    </a:gs>
                    <a:gs pos="86000">
                      <a:srgbClr val="595959"/>
                    </a:gs>
                  </a:gsLst>
                  <a:lin ang="5400000" scaled="0"/>
                  <a:tileRect/>
                </a:gradFill>
                <a:cs typeface="Arial" charset="0"/>
              </a:rPr>
              <a:t>Samples</a:t>
            </a:r>
            <a:r>
              <a:rPr lang="en-US" sz="3200" dirty="0"/>
              <a:t/>
            </a:r>
            <a:br>
              <a:rPr lang="en-US" sz="3200" dirty="0"/>
            </a:br>
            <a:r>
              <a:rPr lang="en-US" sz="3200" dirty="0">
                <a:hlinkClick r:id="rId10"/>
              </a:rPr>
              <a:t>http://</a:t>
            </a:r>
            <a:r>
              <a:rPr lang="en-US" sz="3200" dirty="0" smtClean="0">
                <a:hlinkClick r:id="rId10"/>
              </a:rPr>
              <a:t>www.ietestdrive.com</a:t>
            </a:r>
            <a:endParaRPr lang="en-US" sz="3200" dirty="0" smtClean="0"/>
          </a:p>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HTML5 </a:t>
            </a:r>
            <a:r>
              <a:rPr lang="en-US" sz="4400" dirty="0">
                <a:ln w="3175">
                  <a:noFill/>
                </a:ln>
                <a:gradFill flip="none" rotWithShape="1">
                  <a:gsLst>
                    <a:gs pos="0">
                      <a:srgbClr val="595959"/>
                    </a:gs>
                    <a:gs pos="86000">
                      <a:srgbClr val="595959"/>
                    </a:gs>
                  </a:gsLst>
                  <a:lin ang="5400000" scaled="0"/>
                  <a:tileRect/>
                </a:gradFill>
                <a:cs typeface="Arial" charset="0"/>
              </a:rPr>
              <a:t>Labs</a:t>
            </a:r>
            <a:r>
              <a:rPr lang="en-US" sz="3200" dirty="0"/>
              <a:t/>
            </a:r>
            <a:br>
              <a:rPr lang="en-US" sz="3200" dirty="0"/>
            </a:br>
            <a:r>
              <a:rPr lang="en-US" sz="3200" dirty="0">
                <a:hlinkClick r:id="rId11"/>
              </a:rPr>
              <a:t>http://</a:t>
            </a:r>
            <a:r>
              <a:rPr lang="en-US" sz="3200" dirty="0" smtClean="0">
                <a:hlinkClick r:id="rId11"/>
              </a:rPr>
              <a:t>www.html5labs.com</a:t>
            </a:r>
            <a:endParaRPr lang="en-US" sz="3200" dirty="0" smtClean="0"/>
          </a:p>
          <a:p>
            <a:pPr>
              <a:spcAft>
                <a:spcPts val="1200"/>
              </a:spcAft>
            </a:pPr>
            <a:endParaRPr lang="en-US" sz="3200" dirty="0"/>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999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230e9df3-be65-4c73-a93b-d1236ebd677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3652</TotalTime>
  <Words>3757</Words>
  <Application>Microsoft Office PowerPoint</Application>
  <PresentationFormat>Custom</PresentationFormat>
  <Paragraphs>787</Paragraphs>
  <Slides>78</Slides>
  <Notes>47</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92" baseType="lpstr">
      <vt:lpstr>Arial</vt:lpstr>
      <vt:lpstr>Gill Sans</vt:lpstr>
      <vt:lpstr>Courier New Bold</vt:lpstr>
      <vt:lpstr>ヒラギノ角ゴ ProN W6</vt:lpstr>
      <vt:lpstr>Segoe UI Light</vt:lpstr>
      <vt:lpstr>Segoe UI</vt:lpstr>
      <vt:lpstr>Lucida Grande</vt:lpstr>
      <vt:lpstr>Helvetica</vt:lpstr>
      <vt:lpstr>ヒラギノ角ゴ ProN W3</vt:lpstr>
      <vt:lpstr>Consolas</vt:lpstr>
      <vt:lpstr>Segoe Light</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Resources</vt:lpstr>
      <vt:lpstr>PowerPoint Presentation</vt:lpstr>
      <vt:lpstr>Map of HTML5</vt:lpstr>
      <vt:lpstr>New HTML5 Markup Elements</vt:lpstr>
      <vt:lpstr>Canvas</vt:lpstr>
      <vt:lpstr>Scalable Vector Graphics (SVG)</vt:lpstr>
      <vt:lpstr>SVG Code Example</vt:lpstr>
      <vt:lpstr>HTML 5 &lt;video&gt;</vt:lpstr>
      <vt:lpstr>HTML 5 &lt;video&gt; Attributes</vt:lpstr>
      <vt:lpstr>HTML 5 &lt;audio&gt;</vt:lpstr>
      <vt:lpstr>HTML5</vt:lpstr>
      <vt:lpstr>SVG</vt:lpstr>
      <vt:lpstr>Creating SVG Shapes</vt:lpstr>
      <vt:lpstr>SVG</vt:lpstr>
      <vt:lpstr>CSS3 Fonts &amp; @font-face</vt:lpstr>
      <vt:lpstr>CSS3 Media Queries</vt:lpstr>
      <vt:lpstr>CSS3 Colors</vt:lpstr>
      <vt:lpstr>CSS3 Backgrounds &amp; Borders</vt:lpstr>
      <vt:lpstr>CSS3 Transform</vt:lpstr>
      <vt:lpstr>CSS3 Demo</vt:lpstr>
      <vt:lpstr>Resources</vt:lpstr>
      <vt:lpstr>PowerPoint Presentation</vt:lpstr>
      <vt:lpstr>Who Uses jQuery?</vt:lpstr>
      <vt:lpstr>jQuery Community</vt:lpstr>
      <vt:lpstr>Adding jQuery</vt:lpstr>
      <vt:lpstr>jQuery Fundamentals</vt:lpstr>
      <vt:lpstr>Functional Syntax</vt:lpstr>
      <vt:lpstr>DOM Manipulation</vt:lpstr>
      <vt:lpstr>Chaining with jQuery</vt:lpstr>
      <vt:lpstr>jQuery Fundamentals</vt:lpstr>
      <vt:lpstr>AJAX and jQuery</vt:lpstr>
      <vt:lpstr>jQuery</vt:lpstr>
      <vt:lpstr>jQuery – why so popular?</vt:lpstr>
      <vt:lpstr>jQuery Community</vt:lpstr>
      <vt:lpstr>Adding jQuery to your website</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vt:lpstr>
      <vt:lpstr>jQuery Ajax - $.load()</vt:lpstr>
      <vt:lpstr>jQuery Ajax - $.getJSON()</vt:lpstr>
      <vt:lpstr>ajax</vt:lpstr>
      <vt:lpstr>Template Syntax</vt:lpstr>
      <vt:lpstr>Template Syntax</vt:lpstr>
      <vt:lpstr>Template Syntax</vt:lpstr>
      <vt:lpstr>.render()</vt:lpstr>
      <vt:lpstr>.render()</vt:lpstr>
      <vt:lpstr>jQuery Templating</vt:lpstr>
      <vt:lpstr>jQuery UI</vt:lpstr>
      <vt:lpstr>jQuery UI</vt:lpstr>
      <vt:lpstr>Jquery UI</vt:lpstr>
      <vt:lpstr>PowerPoint Presentation</vt:lpstr>
      <vt:lpstr>Knockout.js</vt:lpstr>
      <vt:lpstr>PowerPoint Presentation</vt:lpstr>
      <vt:lpstr>SignalR</vt:lpstr>
      <vt:lpstr>PowerPoint Presentation</vt:lpstr>
      <vt:lpstr>OWIN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ADI</cp:lastModifiedBy>
  <cp:revision>343</cp:revision>
  <cp:lastPrinted>2011-10-11T14:25:22Z</cp:lastPrinted>
  <dcterms:created xsi:type="dcterms:W3CDTF">2011-03-29T16:07:22Z</dcterms:created>
  <dcterms:modified xsi:type="dcterms:W3CDTF">2012-04-04T21:58:58Z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